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0" r:id="rId2"/>
    <p:sldId id="271" r:id="rId3"/>
    <p:sldId id="272" r:id="rId4"/>
    <p:sldId id="273" r:id="rId5"/>
    <p:sldId id="274" r:id="rId6"/>
    <p:sldId id="275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802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6B0A5-0693-9C49-A04E-3865607FBDA5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2EB99-1C15-E446-B64A-71F722556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761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C951B-3E7C-4343-8E81-EDA98768109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ACCE8-07A0-5E43-BF72-6DA61F11C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765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Links to the registration page,</a:t>
            </a:r>
            <a:r>
              <a:rPr lang="en-US" baseline="0" dirty="0" smtClean="0"/>
              <a:t> and also also the training pages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Argonne National Laboratory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19BA7-4E5F-4D87-B389-5AAC471B93F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23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imag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45" b="21904"/>
          <a:stretch/>
        </p:blipFill>
        <p:spPr>
          <a:xfrm>
            <a:off x="438255" y="323660"/>
            <a:ext cx="8724636" cy="4787316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5486400"/>
            <a:ext cx="3200400" cy="1051560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Argonne National Laboratory</a:t>
            </a:r>
          </a:p>
          <a:p>
            <a:pPr lvl="0"/>
            <a:r>
              <a:rPr lang="en-US" dirty="0" smtClean="0"/>
              <a:t>DD Month YYYY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5486400"/>
            <a:ext cx="5715000" cy="640080"/>
          </a:xfrm>
          <a:noFill/>
        </p:spPr>
        <p:txBody>
          <a:bodyPr wrap="none" lIns="91440" tIns="45720" b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44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26480"/>
            <a:ext cx="5715000" cy="411480"/>
          </a:xfrm>
          <a:noFill/>
        </p:spPr>
        <p:txBody>
          <a:bodyPr wrap="none" lIns="91440" t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Title of Speaker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943600" cy="1828800"/>
          </a:xfrm>
          <a:noFill/>
        </p:spPr>
        <p:txBody>
          <a:bodyPr lIns="91440" tIns="45720" rIns="91440" bIns="45720" anchor="b" anchorCtr="0"/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0"/>
            <a:ext cx="4572000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1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6089904" y="3657600"/>
            <a:ext cx="3054096" cy="3200400"/>
          </a:xfrm>
          <a:solidFill>
            <a:schemeClr val="tx2">
              <a:lumMod val="75000"/>
            </a:schemeClr>
          </a:solidFill>
        </p:spPr>
        <p:txBody>
          <a:bodyPr lIns="228600" tIns="182880" rIns="13716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657600"/>
            <a:ext cx="3044952" cy="3200400"/>
          </a:xfrm>
          <a:solidFill>
            <a:schemeClr val="tx2">
              <a:lumMod val="60000"/>
              <a:lumOff val="40000"/>
            </a:schemeClr>
          </a:solidFill>
        </p:spPr>
        <p:txBody>
          <a:bodyPr lIns="228600" tIns="182880" rIns="13716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952" y="3657600"/>
            <a:ext cx="3044952" cy="3200400"/>
          </a:xfrm>
          <a:solidFill>
            <a:schemeClr val="tx2"/>
          </a:solidFill>
        </p:spPr>
        <p:txBody>
          <a:bodyPr lIns="228600" tIns="182880" rIns="13716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fld id="{AEFAAC5A-9C4F-4278-920D-DF2BAB595749}" type="slidenum">
              <a:rPr lang="en-US" smtClean="0">
                <a:solidFill>
                  <a:prstClr val="white"/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3044952" cy="228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044952" y="1371600"/>
            <a:ext cx="3044952" cy="228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89904" y="1371600"/>
            <a:ext cx="3054096" cy="228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69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3657600" cy="5486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371600"/>
            <a:ext cx="5486400" cy="5486400"/>
          </a:xfrm>
          <a:solidFill>
            <a:schemeClr val="tx2">
              <a:lumMod val="75000"/>
            </a:schemeClr>
          </a:solidFill>
        </p:spPr>
        <p:txBody>
          <a:bodyPr lIns="228600" tIns="182880" rIns="22860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fld id="{AEFAAC5A-9C4F-4278-920D-DF2BAB595749}" type="slidenum">
              <a:rPr lang="en-US" smtClean="0">
                <a:solidFill>
                  <a:prstClr val="white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11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gradient overlay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114800"/>
            <a:ext cx="9144000" cy="2743200"/>
          </a:xfrm>
          <a:solidFill>
            <a:schemeClr val="accent1">
              <a:alpha val="70000"/>
            </a:schemeClr>
          </a:solidFill>
          <a:ln w="38100">
            <a:noFill/>
          </a:ln>
        </p:spPr>
        <p:txBody>
          <a:bodyPr lIns="228600" tIns="182880" rIns="22860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463040"/>
          </a:xfrm>
          <a:gradFill>
            <a:gsLst>
              <a:gs pos="60000">
                <a:srgbClr val="FFFFFF">
                  <a:alpha val="50000"/>
                </a:srgbClr>
              </a:gs>
              <a:gs pos="80000">
                <a:srgbClr val="FFFFFF">
                  <a:alpha val="25000"/>
                </a:srgbClr>
              </a:gs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lin ang="5400000" scaled="1"/>
          </a:gradFill>
        </p:spPr>
        <p:txBody>
          <a:bodyPr lIns="320040" tIns="182880" rIns="32004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fld id="{AEFAAC5A-9C4F-4278-920D-DF2BAB595749}" type="slidenum">
              <a:rPr lang="en-US" smtClean="0">
                <a:solidFill>
                  <a:prstClr val="white"/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046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gradient overlay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114800"/>
            <a:ext cx="4572000" cy="2743200"/>
          </a:xfrm>
          <a:solidFill>
            <a:schemeClr val="accent2">
              <a:alpha val="70000"/>
            </a:schemeClr>
          </a:solidFill>
          <a:ln w="38100">
            <a:noFill/>
          </a:ln>
        </p:spPr>
        <p:txBody>
          <a:bodyPr lIns="228600" tIns="18288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4572000" y="4114800"/>
            <a:ext cx="4572000" cy="2743200"/>
          </a:xfrm>
          <a:solidFill>
            <a:schemeClr val="accent2">
              <a:alpha val="70000"/>
            </a:schemeClr>
          </a:solidFill>
          <a:ln w="38100">
            <a:noFill/>
          </a:ln>
        </p:spPr>
        <p:txBody>
          <a:bodyPr lIns="228600" tIns="18288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463040"/>
          </a:xfrm>
          <a:gradFill>
            <a:gsLst>
              <a:gs pos="60000">
                <a:srgbClr val="FFFFFF">
                  <a:alpha val="50000"/>
                </a:srgbClr>
              </a:gs>
              <a:gs pos="80000">
                <a:srgbClr val="FFFFFF">
                  <a:alpha val="25000"/>
                </a:srgbClr>
              </a:gs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lin ang="5400000" scaled="1"/>
          </a:gradFill>
        </p:spPr>
        <p:txBody>
          <a:bodyPr lIns="320040" tIns="182880" rIns="32004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fld id="{AEFAAC5A-9C4F-4278-920D-DF2BAB595749}" type="slidenum">
              <a:rPr lang="en-US" smtClean="0">
                <a:solidFill>
                  <a:prstClr val="white"/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67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6089904" y="1371600"/>
            <a:ext cx="3054096" cy="5486400"/>
          </a:xfrm>
          <a:solidFill>
            <a:schemeClr val="accent3"/>
          </a:solidFill>
        </p:spPr>
        <p:txBody>
          <a:bodyPr lIns="228600" tIns="182880" rIns="13716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3044952" cy="5486400"/>
          </a:xfrm>
          <a:solidFill>
            <a:schemeClr val="accent2"/>
          </a:solidFill>
        </p:spPr>
        <p:txBody>
          <a:bodyPr lIns="228600" tIns="182880" rIns="13716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952" y="4114800"/>
            <a:ext cx="3044952" cy="2743200"/>
          </a:xfrm>
          <a:solidFill>
            <a:schemeClr val="accent1"/>
          </a:solidFill>
        </p:spPr>
        <p:txBody>
          <a:bodyPr lIns="228600" tIns="182880" rIns="13716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fld id="{AEFAAC5A-9C4F-4278-920D-DF2BAB595749}" type="slidenum">
              <a:rPr lang="en-US" smtClean="0">
                <a:solidFill>
                  <a:prstClr val="white"/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3048000" y="1371600"/>
            <a:ext cx="3044952" cy="2743200"/>
          </a:xfrm>
          <a:solidFill>
            <a:schemeClr val="accent5"/>
          </a:solidFill>
        </p:spPr>
        <p:txBody>
          <a:bodyPr lIns="228600" tIns="182880" rIns="13716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2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062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600200"/>
            <a:ext cx="42519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27432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Calibri"/>
              </a:rPr>
              <a:t>5/18/16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657600" cy="26987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/>
          <a:lstStyle/>
          <a:p>
            <a:pPr defTabSz="914400"/>
            <a:fld id="{AEFAAC5A-9C4F-4278-920D-DF2BAB595749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62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4206240" cy="6858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286000"/>
            <a:ext cx="4206240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600200"/>
            <a:ext cx="4251960" cy="6858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286000"/>
            <a:ext cx="4251960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27432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Calibri"/>
              </a:rPr>
              <a:t>5/18/16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657600" cy="26987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/>
          <a:lstStyle/>
          <a:p>
            <a:pPr defTabSz="914400"/>
            <a:fld id="{AEFAAC5A-9C4F-4278-920D-DF2BAB595749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50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27432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Calibri"/>
              </a:rPr>
              <a:t>5/18/16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657600" cy="26987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/>
          <a:lstStyle/>
          <a:p>
            <a:pPr defTabSz="914400"/>
            <a:fld id="{AEFAAC5A-9C4F-4278-920D-DF2BAB595749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21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r>
              <a:rPr lang="en-US" smtClean="0">
                <a:solidFill>
                  <a:prstClr val="black"/>
                </a:solidFill>
              </a:rPr>
              <a:t>5/18/16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657600" cy="2698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AEFAAC5A-9C4F-4278-920D-DF2BAB59574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7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27432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Calibri"/>
              </a:rPr>
              <a:t>5/18/16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657600" cy="26987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/>
          <a:lstStyle/>
          <a:p>
            <a:pPr defTabSz="914400"/>
            <a:fld id="{AEFAAC5A-9C4F-4278-920D-DF2BAB595749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24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0" y="6324600"/>
            <a:ext cx="1600200" cy="27432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Calibri"/>
              </a:rPr>
              <a:t>5/18/16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/>
          <a:lstStyle/>
          <a:p>
            <a:pPr defTabSz="914400"/>
            <a:fld id="{AEFAAC5A-9C4F-4278-920D-DF2BAB595749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934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2971800" cy="1143000"/>
          </a:xfrm>
        </p:spPr>
        <p:txBody>
          <a:bodyPr anchor="b"/>
          <a:lstStyle>
            <a:lvl1pPr algn="l">
              <a:lnSpc>
                <a:spcPts val="2400"/>
              </a:lnSpc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7744"/>
            <a:ext cx="548640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2971800" cy="480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27432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Calibri"/>
              </a:rPr>
              <a:t>5/18/16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657600" cy="26987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/>
          <a:lstStyle/>
          <a:p>
            <a:pPr defTabSz="914400"/>
            <a:fld id="{AEFAAC5A-9C4F-4278-920D-DF2BAB595749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9233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27432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Calibri"/>
              </a:rPr>
              <a:t>5/18/16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657600" cy="26987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/>
          <a:lstStyle/>
          <a:p>
            <a:pPr defTabSz="914400"/>
            <a:fld id="{AEFAAC5A-9C4F-4278-920D-DF2BAB595749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4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27432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Calibri"/>
              </a:rPr>
              <a:t>5/18/16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657600" cy="26987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/>
          <a:lstStyle/>
          <a:p>
            <a:pPr defTabSz="914400"/>
            <a:fld id="{AEFAAC5A-9C4F-4278-920D-DF2BAB595749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165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27432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Calibri"/>
              </a:rPr>
              <a:t>5/18/16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657600" cy="26987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/>
          <a:lstStyle/>
          <a:p>
            <a:pPr defTabSz="914400"/>
            <a:fld id="{AEFAAC5A-9C4F-4278-920D-DF2BAB595749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62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3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8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0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 -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lta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294"/>
          <a:stretch/>
        </p:blipFill>
        <p:spPr>
          <a:xfrm>
            <a:off x="4648199" y="326136"/>
            <a:ext cx="4518025" cy="4999718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5486400"/>
            <a:ext cx="3200400" cy="105156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Argonne National Laboratory</a:t>
            </a:r>
          </a:p>
          <a:p>
            <a:pPr lvl="0"/>
            <a:r>
              <a:rPr lang="en-US" dirty="0" smtClean="0"/>
              <a:t>DD Month YYYY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5486400"/>
            <a:ext cx="5715000" cy="640080"/>
          </a:xfrm>
          <a:noFill/>
        </p:spPr>
        <p:txBody>
          <a:bodyPr wrap="none" lIns="91440" tIns="45720" b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44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26480"/>
            <a:ext cx="5715000" cy="411480"/>
          </a:xfrm>
          <a:noFill/>
        </p:spPr>
        <p:txBody>
          <a:bodyPr wrap="none" lIns="91440" tIns="0" bIns="4572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Title of Speaker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943600" cy="1828800"/>
          </a:xfrm>
          <a:noFill/>
        </p:spPr>
        <p:txBody>
          <a:bodyPr lIns="91440" tIns="45720" rIns="91440" bIns="45720" anchor="b" anchorCtr="0"/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0"/>
            <a:ext cx="4572000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2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white"/>
                </a:solidFill>
                <a:latin typeface="Calibri"/>
              </a:rPr>
              <a:t>5/18/16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fld id="{AEFAAC5A-9C4F-4278-920D-DF2BAB595749}" type="slidenum">
              <a:rPr lang="en-US" smtClean="0">
                <a:solidFill>
                  <a:prstClr val="white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logo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248400"/>
            <a:ext cx="54864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5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899"/>
            <a:ext cx="7772400" cy="13716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27432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Calibri"/>
              </a:rPr>
              <a:t>5/18/16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657600" cy="26987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/>
          <a:lstStyle/>
          <a:p>
            <a:pPr defTabSz="914400"/>
            <a:fld id="{AEFAAC5A-9C4F-4278-920D-DF2BAB595749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588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75000">
                <a:schemeClr val="tx2">
                  <a:alpha val="60000"/>
                </a:schemeClr>
              </a:gs>
              <a:gs pos="25000">
                <a:schemeClr val="bg1">
                  <a:alpha val="60000"/>
                </a:schemeClr>
              </a:gs>
              <a:gs pos="100000">
                <a:schemeClr val="tx2">
                  <a:alpha val="60000"/>
                </a:schemeClr>
              </a:gs>
              <a:gs pos="0">
                <a:schemeClr val="bg1">
                  <a:alpha val="60000"/>
                </a:schemeClr>
              </a:gs>
            </a:gsLst>
            <a:lin ang="5400000" scaled="1"/>
          </a:gradFill>
        </p:spPr>
        <p:txBody>
          <a:bodyPr lIns="320040" tIns="301752" rIns="320040"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fld id="{AEFAAC5A-9C4F-4278-920D-DF2BAB595749}" type="slidenum">
              <a:rPr lang="en-US" smtClean="0">
                <a:solidFill>
                  <a:prstClr val="white"/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09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657600"/>
            <a:ext cx="4572000" cy="3200400"/>
          </a:xfrm>
          <a:solidFill>
            <a:schemeClr val="tx2"/>
          </a:solidFill>
          <a:ln w="38100">
            <a:noFill/>
          </a:ln>
        </p:spPr>
        <p:txBody>
          <a:bodyPr lIns="228600" tIns="182880" rIns="18288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657600"/>
            <a:ext cx="4572000" cy="3200400"/>
          </a:xfrm>
          <a:solidFill>
            <a:schemeClr val="tx2">
              <a:lumMod val="75000"/>
            </a:schemeClr>
          </a:solidFill>
          <a:ln w="38100">
            <a:noFill/>
          </a:ln>
        </p:spPr>
        <p:txBody>
          <a:bodyPr lIns="228600" tIns="182880" rIns="18288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fld id="{AEFAAC5A-9C4F-4278-920D-DF2BAB595749}" type="slidenum">
              <a:rPr lang="en-US" smtClean="0">
                <a:solidFill>
                  <a:prstClr val="white"/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9144000" cy="228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7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657600"/>
            <a:ext cx="4572000" cy="3200400"/>
          </a:xfrm>
          <a:solidFill>
            <a:schemeClr val="tx2"/>
          </a:solidFill>
        </p:spPr>
        <p:txBody>
          <a:bodyPr lIns="228600" tIns="182880" rIns="18288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657600"/>
            <a:ext cx="4572000" cy="3200400"/>
          </a:xfrm>
          <a:solidFill>
            <a:schemeClr val="tx2">
              <a:lumMod val="75000"/>
            </a:schemeClr>
          </a:solidFill>
        </p:spPr>
        <p:txBody>
          <a:bodyPr lIns="228600" tIns="182880" rIns="18288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fld id="{AEFAAC5A-9C4F-4278-920D-DF2BAB595749}" type="slidenum">
              <a:rPr lang="en-US" smtClean="0">
                <a:solidFill>
                  <a:prstClr val="white"/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4572000" cy="228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72000" y="1371600"/>
            <a:ext cx="4572000" cy="228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8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6089904" y="3657600"/>
            <a:ext cx="3054096" cy="3200400"/>
          </a:xfrm>
          <a:solidFill>
            <a:schemeClr val="tx2">
              <a:lumMod val="75000"/>
            </a:schemeClr>
          </a:solidFill>
        </p:spPr>
        <p:txBody>
          <a:bodyPr lIns="228600" tIns="182880" rIns="13716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657600"/>
            <a:ext cx="3044952" cy="3200400"/>
          </a:xfrm>
          <a:solidFill>
            <a:schemeClr val="tx2">
              <a:lumMod val="60000"/>
              <a:lumOff val="40000"/>
            </a:schemeClr>
          </a:solidFill>
        </p:spPr>
        <p:txBody>
          <a:bodyPr lIns="228600" tIns="182880" rIns="13716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952" y="3657600"/>
            <a:ext cx="3044952" cy="3200400"/>
          </a:xfrm>
          <a:solidFill>
            <a:schemeClr val="tx2"/>
          </a:solidFill>
        </p:spPr>
        <p:txBody>
          <a:bodyPr lIns="228600" tIns="182880" rIns="137160" b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4572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fld id="{AEFAAC5A-9C4F-4278-920D-DF2BAB595749}" type="slidenum">
              <a:rPr lang="en-US" smtClean="0">
                <a:solidFill>
                  <a:prstClr val="white"/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9144000" cy="228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81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8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logos.jpg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48400"/>
            <a:ext cx="54864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7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 cap="all" baseline="0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152400" y="4343400"/>
            <a:ext cx="8534400" cy="1828800"/>
          </a:xfrm>
        </p:spPr>
        <p:txBody>
          <a:bodyPr>
            <a:noAutofit/>
          </a:bodyPr>
          <a:lstStyle/>
          <a:p>
            <a:r>
              <a:rPr lang="en-US" sz="1400" dirty="0"/>
              <a:t>May </a:t>
            </a:r>
            <a:r>
              <a:rPr lang="en-US" sz="1400" dirty="0" smtClean="0"/>
              <a:t>18, </a:t>
            </a:r>
            <a:r>
              <a:rPr lang="en-US" sz="1400" dirty="0"/>
              <a:t>2016</a:t>
            </a:r>
          </a:p>
          <a:p>
            <a:r>
              <a:rPr lang="en-US" sz="1400" dirty="0" smtClean="0"/>
              <a:t>Barry Smith</a:t>
            </a:r>
          </a:p>
          <a:p>
            <a:r>
              <a:rPr lang="en-US" sz="1400" dirty="0" smtClean="0"/>
              <a:t>Mathematics and computer science division</a:t>
            </a:r>
          </a:p>
          <a:p>
            <a:r>
              <a:rPr lang="en-US" sz="1400" dirty="0" smtClean="0"/>
              <a:t>Argonne national laboratory</a:t>
            </a:r>
          </a:p>
          <a:p>
            <a:endParaRPr lang="en-US" sz="1400" dirty="0" smtClean="0"/>
          </a:p>
          <a:p>
            <a:r>
              <a:rPr lang="en-US" sz="1400" dirty="0" smtClean="0"/>
              <a:t>Webinar series: collaboration among the ideas scientific </a:t>
            </a:r>
          </a:p>
          <a:p>
            <a:r>
              <a:rPr lang="en-US" sz="1400" dirty="0" smtClean="0"/>
              <a:t>Software productivity project, </a:t>
            </a:r>
            <a:r>
              <a:rPr lang="en-US" sz="1400" dirty="0" err="1" smtClean="0"/>
              <a:t>alcf</a:t>
            </a:r>
            <a:r>
              <a:rPr lang="en-US" sz="1400" dirty="0" smtClean="0"/>
              <a:t>, </a:t>
            </a:r>
            <a:r>
              <a:rPr lang="en-US" sz="1400" dirty="0" err="1" smtClean="0"/>
              <a:t>olcf</a:t>
            </a:r>
            <a:r>
              <a:rPr lang="en-US" sz="1400" dirty="0" smtClean="0"/>
              <a:t>, </a:t>
            </a:r>
            <a:r>
              <a:rPr lang="en-US" sz="1400" dirty="0" err="1" smtClean="0"/>
              <a:t>nersc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4800600" cy="3167529"/>
          </a:xfrm>
        </p:spPr>
        <p:txBody>
          <a:bodyPr>
            <a:noAutofit/>
          </a:bodyPr>
          <a:lstStyle/>
          <a:p>
            <a:pPr eaLnBrk="0" hangingPunct="0"/>
            <a:r>
              <a:rPr lang="en-US" sz="3600" dirty="0"/>
              <a:t>Developing, Configuring, Building, and Deploying HPC Software </a:t>
            </a:r>
            <a:endParaRPr lang="en-US" sz="3600" b="1" dirty="0">
              <a:ea typeface="Arial" charset="0"/>
              <a:cs typeface="Arial" charset="0"/>
            </a:endParaRPr>
          </a:p>
        </p:txBody>
      </p:sp>
      <p:pic>
        <p:nvPicPr>
          <p:cNvPr id="2" name="Picture 1" descr="log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248400"/>
            <a:ext cx="54864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39"/>
    </mc:Choice>
    <mc:Fallback xmlns="">
      <p:transition xmlns:p14="http://schemas.microsoft.com/office/powerpoint/2010/main" spd="slow" advTm="3843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the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 bring knowledge of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useful</a:t>
            </a:r>
            <a:r>
              <a:rPr lang="en-US" dirty="0" smtClean="0"/>
              <a:t> software engineering practices to HPC scientific code developers</a:t>
            </a:r>
          </a:p>
          <a:p>
            <a:pPr lvl="1"/>
            <a:r>
              <a:rPr lang="en-US" dirty="0" smtClean="0"/>
              <a:t>Not to prescribe any set of practices as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must use</a:t>
            </a:r>
          </a:p>
          <a:p>
            <a:pPr lvl="2"/>
            <a:r>
              <a:rPr lang="en-US" dirty="0" smtClean="0"/>
              <a:t>Be informative </a:t>
            </a:r>
            <a:r>
              <a:rPr lang="en-US" dirty="0"/>
              <a:t>about practices that have worked for some </a:t>
            </a:r>
            <a:r>
              <a:rPr lang="en-US" dirty="0" smtClean="0"/>
              <a:t>projects</a:t>
            </a:r>
          </a:p>
          <a:p>
            <a:pPr lvl="2"/>
            <a:r>
              <a:rPr lang="en-US" dirty="0" smtClean="0"/>
              <a:t>Emphasis on adoption of practices that help productivity rather than put unsustainable burden</a:t>
            </a:r>
          </a:p>
          <a:p>
            <a:pPr lvl="2"/>
            <a:r>
              <a:rPr lang="en-US" dirty="0" smtClean="0"/>
              <a:t>Customization as needed – based on information made available</a:t>
            </a:r>
          </a:p>
          <a:p>
            <a:r>
              <a:rPr lang="en-US" dirty="0" smtClean="0"/>
              <a:t>We will do it through examples and case studies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eferences for available resources</a:t>
            </a:r>
          </a:p>
          <a:p>
            <a:pPr lvl="1"/>
            <a:r>
              <a:rPr lang="en-US" dirty="0" smtClean="0"/>
              <a:t>Suggestions for further reading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Calibri"/>
              </a:rPr>
              <a:t>5/18/16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EFAAC5A-9C4F-4278-920D-DF2BAB595749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13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3"/>
    </mc:Choice>
    <mc:Fallback xmlns="">
      <p:transition xmlns:p14="http://schemas.microsoft.com/office/powerpoint/2010/main" spd="slow" advTm="272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546" y="375825"/>
            <a:ext cx="7772400" cy="1470025"/>
          </a:xfrm>
        </p:spPr>
        <p:txBody>
          <a:bodyPr/>
          <a:lstStyle/>
          <a:p>
            <a:r>
              <a:rPr lang="en-US" dirty="0" smtClean="0"/>
              <a:t>Code Development Topics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942" y="1751871"/>
            <a:ext cx="7869004" cy="3996409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Emacs</a:t>
            </a:r>
            <a:r>
              <a:rPr lang="en-US" dirty="0" smtClean="0">
                <a:solidFill>
                  <a:srgbClr val="000000"/>
                </a:solidFill>
              </a:rPr>
              <a:t>/Vim </a:t>
            </a:r>
            <a:r>
              <a:rPr lang="en-US" sz="2000" dirty="0" smtClean="0">
                <a:solidFill>
                  <a:srgbClr val="000000"/>
                </a:solidFill>
              </a:rPr>
              <a:t>(or IDE such as Eclipse, Visual Studio, </a:t>
            </a:r>
            <a:r>
              <a:rPr lang="en-US" sz="2000" dirty="0" err="1" smtClean="0">
                <a:solidFill>
                  <a:srgbClr val="000000"/>
                </a:solidFill>
              </a:rPr>
              <a:t>Xcode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Make/</a:t>
            </a:r>
            <a:r>
              <a:rPr lang="en-US" dirty="0" err="1" smtClean="0">
                <a:solidFill>
                  <a:srgbClr val="000000"/>
                </a:solidFill>
              </a:rPr>
              <a:t>gnumake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onfigure (GNU </a:t>
            </a:r>
            <a:r>
              <a:rPr lang="en-US" dirty="0" err="1" smtClean="0">
                <a:solidFill>
                  <a:srgbClr val="000000"/>
                </a:solidFill>
              </a:rPr>
              <a:t>autotools</a:t>
            </a:r>
            <a:r>
              <a:rPr lang="en-US" dirty="0" smtClean="0">
                <a:solidFill>
                  <a:srgbClr val="000000"/>
                </a:solidFill>
              </a:rPr>
              <a:t>) / </a:t>
            </a:r>
            <a:r>
              <a:rPr lang="en-US" dirty="0" err="1" smtClean="0">
                <a:solidFill>
                  <a:srgbClr val="000000"/>
                </a:solidFill>
              </a:rPr>
              <a:t>CMake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ar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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 smtClean="0">
                <a:solidFill>
                  <a:schemeClr val="accent1"/>
                </a:solidFill>
                <a:sym typeface="Wingdings"/>
              </a:rPr>
              <a:t>Git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/</a:t>
            </a:r>
            <a:r>
              <a:rPr lang="en-US" dirty="0" err="1" smtClean="0">
                <a:solidFill>
                  <a:schemeClr val="accent1"/>
                </a:solidFill>
                <a:sym typeface="Wingdings"/>
              </a:rPr>
              <a:t>Mecurial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/SVN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accent1"/>
                </a:solidFill>
                <a:sym typeface="Wingdings"/>
              </a:rPr>
              <a:t>source code repositories and control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accent1"/>
                </a:solidFill>
                <a:sym typeface="Wingdings"/>
              </a:rPr>
              <a:t>next presentation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197921-28C8-8D4B-BFA7-65178060736E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3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1"/>
    </mc:Choice>
    <mc:Fallback xmlns="">
      <p:transition xmlns:p14="http://schemas.microsoft.com/office/powerpoint/2010/main" spd="slow" advTm="129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7921-28C8-8D4B-BFA7-65178060736E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10088" y="2978288"/>
            <a:ext cx="39244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See on-line demos.</a:t>
            </a:r>
            <a:endParaRPr lang="en-US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104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14"/>
    </mc:Choice>
    <mc:Fallback xmlns="">
      <p:transition xmlns:p14="http://schemas.microsoft.com/office/powerpoint/2010/main" spd="slow" advTm="3781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3067" objId="7"/>
        <p14:triggerEvt type="onClick" time="3067" objId="7"/>
        <p14:pauseEvt time="11576" objId="7"/>
        <p14:triggerEvt type="onClick" time="11576" objId="7"/>
        <p14:resumeEvt time="19000" objId="7"/>
        <p14:triggerEvt type="onClick" time="19000" objId="7"/>
        <p14:pauseEvt time="23468" objId="7"/>
        <p14:triggerEvt type="onClick" time="23468" objId="7"/>
        <p14:resumeEvt time="28323" objId="7"/>
        <p14:triggerEvt type="onClick" time="28323" objId="7"/>
        <p14:pauseEvt time="35531" objId="7"/>
        <p14:stopEvt time="37814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Editing tools to search within source code</a:t>
            </a:r>
          </a:p>
          <a:p>
            <a:pPr lvl="1"/>
            <a:r>
              <a:rPr lang="en-US" dirty="0" err="1" smtClean="0"/>
              <a:t>Emacs</a:t>
            </a:r>
            <a:r>
              <a:rPr lang="en-US" dirty="0" smtClean="0"/>
              <a:t>/Vim – </a:t>
            </a:r>
            <a:r>
              <a:rPr lang="en-US" dirty="0" err="1" smtClean="0"/>
              <a:t>etags</a:t>
            </a:r>
            <a:r>
              <a:rPr lang="en-US" dirty="0" smtClean="0"/>
              <a:t> and tags</a:t>
            </a:r>
          </a:p>
          <a:p>
            <a:pPr lvl="1"/>
            <a:r>
              <a:rPr lang="en-US" dirty="0" smtClean="0"/>
              <a:t>Compiling from </a:t>
            </a:r>
            <a:r>
              <a:rPr lang="en-US" dirty="0" err="1" smtClean="0"/>
              <a:t>Emacs</a:t>
            </a:r>
            <a:r>
              <a:rPr lang="en-US" dirty="0" smtClean="0"/>
              <a:t>: finding compiler errors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IDE – code completion, compiling, syntax checking</a:t>
            </a:r>
          </a:p>
          <a:p>
            <a:pPr lvl="2"/>
            <a:r>
              <a:rPr lang="en-US" dirty="0" smtClean="0"/>
              <a:t>Very powerful</a:t>
            </a:r>
          </a:p>
          <a:p>
            <a:pPr lvl="2"/>
            <a:r>
              <a:rPr lang="en-US" dirty="0" smtClean="0"/>
              <a:t>More difficult to use with diverse development team who are not using the same 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7921-28C8-8D4B-BFA7-65178060736E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Make/</a:t>
            </a:r>
            <a:r>
              <a:rPr lang="en-US" dirty="0" err="1" smtClean="0"/>
              <a:t>gnumake</a:t>
            </a:r>
            <a:endParaRPr lang="en-US" dirty="0" smtClean="0"/>
          </a:p>
          <a:p>
            <a:pPr lvl="1"/>
            <a:r>
              <a:rPr lang="en-US" dirty="0" smtClean="0"/>
              <a:t>Rules for compiling code</a:t>
            </a:r>
          </a:p>
          <a:p>
            <a:pPr lvl="1"/>
            <a:r>
              <a:rPr lang="en-US" dirty="0" smtClean="0"/>
              <a:t>Handling dependencies</a:t>
            </a:r>
          </a:p>
          <a:p>
            <a:pPr lvl="1"/>
            <a:r>
              <a:rPr lang="en-US" dirty="0" smtClean="0"/>
              <a:t>Automatically computing dependencies</a:t>
            </a:r>
          </a:p>
          <a:p>
            <a:pPr lvl="1"/>
            <a:r>
              <a:rPr lang="en-US" dirty="0" smtClean="0"/>
              <a:t>Providing help messages </a:t>
            </a:r>
          </a:p>
          <a:p>
            <a:pPr lvl="1"/>
            <a:r>
              <a:rPr lang="en-US" dirty="0" smtClean="0"/>
              <a:t>Creating libraries</a:t>
            </a:r>
          </a:p>
          <a:p>
            <a:pPr lvl="1"/>
            <a:r>
              <a:rPr lang="en-US" dirty="0" smtClean="0"/>
              <a:t>Make is slightly more portable (and much clearer) than </a:t>
            </a:r>
            <a:r>
              <a:rPr lang="en-US" dirty="0" err="1"/>
              <a:t>g</a:t>
            </a:r>
            <a:r>
              <a:rPr lang="en-US" dirty="0" err="1" smtClean="0"/>
              <a:t>numake</a:t>
            </a:r>
            <a:r>
              <a:rPr lang="en-US" dirty="0" smtClean="0"/>
              <a:t>. Use </a:t>
            </a:r>
            <a:r>
              <a:rPr lang="en-US" dirty="0" err="1" smtClean="0"/>
              <a:t>gnumake</a:t>
            </a:r>
            <a:r>
              <a:rPr lang="en-US" dirty="0" smtClean="0"/>
              <a:t> only when needed.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7921-28C8-8D4B-BFA7-65178060736E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Autotools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Generating system dependent information for compiling software </a:t>
            </a:r>
          </a:p>
          <a:p>
            <a:r>
              <a:rPr lang="en-US" dirty="0" smtClean="0"/>
              <a:t>Tar </a:t>
            </a:r>
          </a:p>
          <a:p>
            <a:pPr lvl="1"/>
            <a:r>
              <a:rPr lang="en-US" dirty="0" smtClean="0"/>
              <a:t>Creating </a:t>
            </a:r>
            <a:r>
              <a:rPr lang="en-US" dirty="0" err="1" smtClean="0"/>
              <a:t>tarball</a:t>
            </a:r>
            <a:r>
              <a:rPr lang="en-US" dirty="0" smtClean="0"/>
              <a:t> for distribution</a:t>
            </a:r>
          </a:p>
          <a:p>
            <a:pPr lvl="1"/>
            <a:r>
              <a:rPr lang="en-US" dirty="0" smtClean="0"/>
              <a:t>Providing rule in the </a:t>
            </a:r>
            <a:r>
              <a:rPr lang="en-US" dirty="0" err="1" smtClean="0"/>
              <a:t>makefile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7921-28C8-8D4B-BFA7-65178060736E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5/18/16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onne2015_executiv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5A2"/>
      </a:accent1>
      <a:accent2>
        <a:srgbClr val="7AB800"/>
      </a:accent2>
      <a:accent3>
        <a:srgbClr val="502D86"/>
      </a:accent3>
      <a:accent4>
        <a:srgbClr val="FF7900"/>
      </a:accent4>
      <a:accent5>
        <a:srgbClr val="00A29B"/>
      </a:accent5>
      <a:accent6>
        <a:srgbClr val="ECAC00"/>
      </a:accent6>
      <a:hlink>
        <a:srgbClr val="2124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287</Words>
  <Application>Microsoft Office PowerPoint</Application>
  <PresentationFormat>On-screen Show (4:3)</PresentationFormat>
  <Paragraphs>62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argonne2015_executive</vt:lpstr>
      <vt:lpstr>Developing, Configuring, Building, and Deploying HPC Software </vt:lpstr>
      <vt:lpstr>Objectives of the Series</vt:lpstr>
      <vt:lpstr>Code Development Topics</vt:lpstr>
      <vt:lpstr>PowerPoint Presentation</vt:lpstr>
      <vt:lpstr>Topics Covered</vt:lpstr>
      <vt:lpstr>Topics Covered</vt:lpstr>
      <vt:lpstr>Topics Covered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Development Topics</dc:title>
  <dc:creator>Barry Smith</dc:creator>
  <cp:lastModifiedBy>Ray, Sherry E.</cp:lastModifiedBy>
  <cp:revision>25</cp:revision>
  <dcterms:created xsi:type="dcterms:W3CDTF">2016-05-12T05:36:57Z</dcterms:created>
  <dcterms:modified xsi:type="dcterms:W3CDTF">2016-05-18T09:24:01Z</dcterms:modified>
</cp:coreProperties>
</file>